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7" r:id="rId2"/>
    <p:sldId id="258" r:id="rId3"/>
  </p:sldIdLst>
  <p:sldSz cx="6858000" cy="9906000" type="A4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00" autoAdjust="0"/>
    <p:restoredTop sz="94660"/>
  </p:normalViewPr>
  <p:slideViewPr>
    <p:cSldViewPr snapToGrid="0">
      <p:cViewPr>
        <p:scale>
          <a:sx n="142" d="100"/>
          <a:sy n="142" d="100"/>
        </p:scale>
        <p:origin x="-1992" y="64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72B5804-F24D-4E46-BC7D-A72B2DF3AE33}" type="datetimeFigureOut">
              <a:rPr lang="ko-KR" altLang="en-US" smtClean="0"/>
              <a:pPr/>
              <a:t>2013-09-27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54263" y="1279525"/>
            <a:ext cx="23907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1FC5883-93DB-44D0-8349-3A391C6CAE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65163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354263" y="1279525"/>
            <a:ext cx="2390775" cy="34544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>
                <a:solidFill>
                  <a:prstClr val="black"/>
                </a:solidFill>
                <a:latin typeface="Calibri" panose="020F0502020204030204"/>
              </a:rPr>
              <a:pPr/>
              <a:t>1</a:t>
            </a:fld>
            <a:endParaRPr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598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354263" y="1279525"/>
            <a:ext cx="2390775" cy="34544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>
                <a:solidFill>
                  <a:prstClr val="black"/>
                </a:solidFill>
                <a:latin typeface="Calibri" panose="020F0502020204030204"/>
              </a:rPr>
              <a:pPr/>
              <a:t>2</a:t>
            </a:fld>
            <a:endParaRPr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480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0" y="2"/>
            <a:ext cx="6858000" cy="70293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71491" y="2977009"/>
            <a:ext cx="5915025" cy="3448756"/>
          </a:xfrm>
        </p:spPr>
        <p:txBody>
          <a:bodyPr anchor="b">
            <a:normAutofit/>
          </a:bodyPr>
          <a:lstStyle>
            <a:lvl1pPr algn="l" latinLnBrk="1">
              <a:defRPr lang="ko-KR" sz="2334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71492" y="7381998"/>
            <a:ext cx="3771899" cy="1643479"/>
          </a:xfrm>
        </p:spPr>
        <p:txBody>
          <a:bodyPr>
            <a:normAutofit/>
          </a:bodyPr>
          <a:lstStyle>
            <a:lvl1pPr marL="0" indent="0" algn="l" latinLnBrk="1">
              <a:lnSpc>
                <a:spcPct val="150000"/>
              </a:lnSpc>
              <a:spcBef>
                <a:spcPts val="260"/>
              </a:spcBef>
              <a:buNone/>
              <a:defRPr lang="ko-KR" sz="1209">
                <a:solidFill>
                  <a:srgbClr val="D24726"/>
                </a:solidFill>
                <a:latin typeface="+mj-lt"/>
              </a:defRPr>
            </a:lvl1pPr>
            <a:lvl2pPr marL="197559" indent="0" algn="ctr" latinLnBrk="1">
              <a:buNone/>
              <a:defRPr lang="ko-KR" sz="865"/>
            </a:lvl2pPr>
            <a:lvl3pPr marL="395116" indent="0" algn="ctr" latinLnBrk="1">
              <a:buNone/>
              <a:defRPr lang="ko-KR" sz="778"/>
            </a:lvl3pPr>
            <a:lvl4pPr marL="592675" indent="0" algn="ctr" latinLnBrk="1">
              <a:buNone/>
              <a:defRPr lang="ko-KR" sz="691"/>
            </a:lvl4pPr>
            <a:lvl5pPr marL="790231" indent="0" algn="ctr" latinLnBrk="1">
              <a:buNone/>
              <a:defRPr lang="ko-KR" sz="691"/>
            </a:lvl5pPr>
            <a:lvl6pPr marL="987790" indent="0" algn="ctr" latinLnBrk="1">
              <a:buNone/>
              <a:defRPr lang="ko-KR" sz="691"/>
            </a:lvl6pPr>
            <a:lvl7pPr marL="1185347" indent="0" algn="ctr" latinLnBrk="1">
              <a:buNone/>
              <a:defRPr lang="ko-KR" sz="691"/>
            </a:lvl7pPr>
            <a:lvl8pPr marL="1382906" indent="0" algn="ctr" latinLnBrk="1">
              <a:buNone/>
              <a:defRPr lang="ko-KR" sz="691"/>
            </a:lvl8pPr>
            <a:lvl9pPr marL="1580463" indent="0" algn="ctr" latinLnBrk="1">
              <a:buNone/>
              <a:defRPr lang="ko-KR" sz="691"/>
            </a:lvl9pPr>
          </a:lstStyle>
          <a:p>
            <a:r>
              <a:rPr lang="ko-KR" altLang="en-US" smtClean="0"/>
              <a:t>마스터 부제목 스타일 편집</a:t>
            </a:r>
            <a:endParaRPr lang="ko-KR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2013-09-27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altLang="ko-K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0" y="2"/>
            <a:ext cx="6858000" cy="70293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2394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4" y="4"/>
            <a:ext cx="6043613" cy="1774407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latinLnBrk="1"/>
            <a:r>
              <a:rPr lang="ko-KR" altLang="en-US" smtClean="0"/>
              <a:t>마스터 텍스트 스타일을 편집합니다</a:t>
            </a:r>
          </a:p>
          <a:p>
            <a:pPr lvl="1" latinLnBrk="1"/>
            <a:r>
              <a:rPr lang="ko-KR" altLang="en-US" smtClean="0"/>
              <a:t>둘째 수준</a:t>
            </a:r>
          </a:p>
          <a:p>
            <a:pPr lvl="2" latinLnBrk="1"/>
            <a:r>
              <a:rPr lang="ko-KR" altLang="en-US" smtClean="0"/>
              <a:t>셋째 수준</a:t>
            </a:r>
          </a:p>
          <a:p>
            <a:pPr lvl="3" latinLnBrk="1"/>
            <a:r>
              <a:rPr lang="ko-KR" altLang="en-US" smtClean="0"/>
              <a:t>넷째 수준</a:t>
            </a:r>
          </a:p>
          <a:p>
            <a:pPr lvl="4" latinLnBrk="1"/>
            <a:r>
              <a:rPr lang="ko-KR" altLang="en-US" smtClean="0"/>
              <a:t>다섯째 수준</a:t>
            </a:r>
            <a:endParaRPr lang="ko-KR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2013-09-27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altLang="ko-K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058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5678634" y="0"/>
            <a:ext cx="1179368" cy="9906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746176" y="527405"/>
            <a:ext cx="1023505" cy="8394877"/>
          </a:xfrm>
        </p:spPr>
        <p:txBody>
          <a:bodyPr vert="eaVert"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71490" y="527405"/>
            <a:ext cx="4350544" cy="8394877"/>
          </a:xfrm>
        </p:spPr>
        <p:txBody>
          <a:bodyPr vert="eaVert"/>
          <a:lstStyle/>
          <a:p>
            <a:pPr lvl="0" latinLnBrk="1"/>
            <a:r>
              <a:rPr lang="ko-KR" altLang="en-US" smtClean="0"/>
              <a:t>마스터 텍스트 스타일을 편집합니다</a:t>
            </a:r>
          </a:p>
          <a:p>
            <a:pPr lvl="1" latinLnBrk="1"/>
            <a:r>
              <a:rPr lang="ko-KR" altLang="en-US" smtClean="0"/>
              <a:t>둘째 수준</a:t>
            </a:r>
          </a:p>
          <a:p>
            <a:pPr lvl="2" latinLnBrk="1"/>
            <a:r>
              <a:rPr lang="ko-KR" altLang="en-US" smtClean="0"/>
              <a:t>셋째 수준</a:t>
            </a:r>
          </a:p>
          <a:p>
            <a:pPr lvl="3" latinLnBrk="1"/>
            <a:r>
              <a:rPr lang="ko-KR" altLang="en-US" smtClean="0"/>
              <a:t>넷째 수준</a:t>
            </a:r>
          </a:p>
          <a:p>
            <a:pPr lvl="4" latinLnBrk="1"/>
            <a:r>
              <a:rPr lang="ko-KR" altLang="en-US" smtClean="0"/>
              <a:t>다섯째 수준</a:t>
            </a:r>
            <a:endParaRPr lang="ko-KR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2013-09-27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altLang="ko-K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5678634" y="0"/>
            <a:ext cx="1179368" cy="9906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352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9997" y="1"/>
            <a:ext cx="6046519" cy="1746142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1492" y="2637014"/>
            <a:ext cx="2344361" cy="6285266"/>
          </a:xfrm>
        </p:spPr>
        <p:txBody>
          <a:bodyPr>
            <a:normAutofit/>
          </a:bodyPr>
          <a:lstStyle>
            <a:lvl1pPr marL="0" indent="0" latinLnBrk="1">
              <a:lnSpc>
                <a:spcPct val="150000"/>
              </a:lnSpc>
              <a:spcAft>
                <a:spcPts val="518"/>
              </a:spcAft>
              <a:buNone/>
              <a:defRPr lang="ko-KR" sz="691">
                <a:solidFill>
                  <a:schemeClr val="bg1">
                    <a:lumMod val="50000"/>
                  </a:schemeClr>
                </a:solidFill>
              </a:defRPr>
            </a:lvl1pPr>
            <a:lvl2pPr latinLnBrk="1">
              <a:lnSpc>
                <a:spcPct val="150000"/>
              </a:lnSpc>
              <a:spcAft>
                <a:spcPts val="518"/>
              </a:spcAft>
              <a:defRPr lang="ko-KR" sz="605">
                <a:solidFill>
                  <a:schemeClr val="bg1">
                    <a:lumMod val="50000"/>
                  </a:schemeClr>
                </a:solidFill>
              </a:defRPr>
            </a:lvl2pPr>
            <a:lvl3pPr latinLnBrk="1">
              <a:lnSpc>
                <a:spcPct val="150000"/>
              </a:lnSpc>
              <a:spcAft>
                <a:spcPts val="518"/>
              </a:spcAft>
              <a:defRPr lang="ko-KR" sz="518">
                <a:solidFill>
                  <a:schemeClr val="bg1">
                    <a:lumMod val="50000"/>
                  </a:schemeClr>
                </a:solidFill>
              </a:defRPr>
            </a:lvl3pPr>
            <a:lvl4pPr latinLnBrk="1">
              <a:lnSpc>
                <a:spcPct val="150000"/>
              </a:lnSpc>
              <a:spcAft>
                <a:spcPts val="518"/>
              </a:spcAft>
              <a:defRPr lang="ko-KR" sz="476">
                <a:solidFill>
                  <a:schemeClr val="bg1">
                    <a:lumMod val="50000"/>
                  </a:schemeClr>
                </a:solidFill>
              </a:defRPr>
            </a:lvl4pPr>
            <a:lvl5pPr latinLnBrk="1">
              <a:lnSpc>
                <a:spcPct val="150000"/>
              </a:lnSpc>
              <a:spcAft>
                <a:spcPts val="518"/>
              </a:spcAft>
              <a:defRPr lang="ko-KR" sz="476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 latinLnBrk="1"/>
            <a:r>
              <a:rPr lang="ko-KR" altLang="en-US" smtClean="0"/>
              <a:t>마스터 텍스트 스타일을 편집합니다</a:t>
            </a:r>
          </a:p>
          <a:p>
            <a:pPr lvl="1" latinLnBrk="1"/>
            <a:r>
              <a:rPr lang="ko-KR" altLang="en-US" smtClean="0"/>
              <a:t>둘째 수준</a:t>
            </a:r>
          </a:p>
          <a:p>
            <a:pPr lvl="2" latinLnBrk="1"/>
            <a:r>
              <a:rPr lang="ko-KR" altLang="en-US" smtClean="0"/>
              <a:t>셋째 수준</a:t>
            </a:r>
          </a:p>
          <a:p>
            <a:pPr lvl="3" latinLnBrk="1"/>
            <a:r>
              <a:rPr lang="ko-KR" altLang="en-US" smtClean="0"/>
              <a:t>넷째 수준</a:t>
            </a:r>
          </a:p>
          <a:p>
            <a:pPr lvl="4" latinLnBrk="1"/>
            <a:r>
              <a:rPr lang="ko-KR" altLang="en-US" smtClean="0"/>
              <a:t>다섯째 수준</a:t>
            </a:r>
            <a:endParaRPr lang="ko-KR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2013-09-27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altLang="ko-K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867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 6"/>
          <p:cNvSpPr/>
          <p:nvPr/>
        </p:nvSpPr>
        <p:spPr>
          <a:xfrm>
            <a:off x="3182000" y="2469622"/>
            <a:ext cx="3676003" cy="51641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1488" y="3469902"/>
            <a:ext cx="2536153" cy="3159328"/>
          </a:xfrm>
        </p:spPr>
        <p:txBody>
          <a:bodyPr anchor="ctr">
            <a:noAutofit/>
          </a:bodyPr>
          <a:lstStyle>
            <a:lvl1pPr algn="l" latinLnBrk="1">
              <a:defRPr lang="ko-KR" sz="2074">
                <a:solidFill>
                  <a:srgbClr val="D24726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556864" y="3469899"/>
            <a:ext cx="2964051" cy="3159326"/>
          </a:xfrm>
        </p:spPr>
        <p:txBody>
          <a:bodyPr anchor="ctr">
            <a:normAutofit/>
          </a:bodyPr>
          <a:lstStyle>
            <a:lvl1pPr marL="0" indent="0" latinLnBrk="1">
              <a:lnSpc>
                <a:spcPct val="150000"/>
              </a:lnSpc>
              <a:buNone/>
              <a:defRPr lang="ko-KR" sz="1209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865"/>
            </a:lvl2pPr>
            <a:lvl3pPr marL="395116" indent="0" latinLnBrk="1">
              <a:buNone/>
              <a:defRPr lang="ko-KR" sz="778"/>
            </a:lvl3pPr>
            <a:lvl4pPr marL="592675" indent="0" latinLnBrk="1">
              <a:buNone/>
              <a:defRPr lang="ko-KR" sz="691"/>
            </a:lvl4pPr>
            <a:lvl5pPr marL="790231" indent="0" latinLnBrk="1">
              <a:buNone/>
              <a:defRPr lang="ko-KR" sz="691"/>
            </a:lvl5pPr>
            <a:lvl6pPr marL="987790" indent="0" latinLnBrk="1">
              <a:buNone/>
              <a:defRPr lang="ko-KR" sz="691"/>
            </a:lvl6pPr>
            <a:lvl7pPr marL="1185347" indent="0" latinLnBrk="1">
              <a:buNone/>
              <a:defRPr lang="ko-KR" sz="691"/>
            </a:lvl7pPr>
            <a:lvl8pPr marL="1382906" indent="0" latinLnBrk="1">
              <a:buNone/>
              <a:defRPr lang="ko-KR" sz="691"/>
            </a:lvl8pPr>
            <a:lvl9pPr marL="1580463" indent="0" latinLnBrk="1">
              <a:buNone/>
              <a:defRPr lang="ko-KR" sz="691"/>
            </a:lvl9pPr>
          </a:lstStyle>
          <a:p>
            <a:pPr lvl="0" latinLnBrk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9/27/2013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사각형 7"/>
          <p:cNvSpPr/>
          <p:nvPr userDrawn="1"/>
        </p:nvSpPr>
        <p:spPr>
          <a:xfrm>
            <a:off x="3182000" y="2469622"/>
            <a:ext cx="3676003" cy="51641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252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7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4" y="4"/>
            <a:ext cx="6043613" cy="1774407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다섯째 수준</a:t>
            </a:r>
            <a:endParaRPr lang="ko-KR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다섯째 수준</a:t>
            </a:r>
            <a:endParaRPr lang="ko-KR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9/27/2013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사각형 8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573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 9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2"/>
            <a:ext cx="6040041" cy="1774407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67919" y="2150888"/>
            <a:ext cx="2900363" cy="926395"/>
          </a:xfrm>
        </p:spPr>
        <p:txBody>
          <a:bodyPr anchor="b"/>
          <a:lstStyle>
            <a:lvl1pPr marL="0" indent="0" latinLnBrk="1">
              <a:buNone/>
              <a:defRPr lang="ko-KR" sz="1036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865" b="1"/>
            </a:lvl2pPr>
            <a:lvl3pPr marL="395116" indent="0" latinLnBrk="1">
              <a:buNone/>
              <a:defRPr lang="ko-KR" sz="778" b="1"/>
            </a:lvl3pPr>
            <a:lvl4pPr marL="592675" indent="0" latinLnBrk="1">
              <a:buNone/>
              <a:defRPr lang="ko-KR" sz="691" b="1"/>
            </a:lvl4pPr>
            <a:lvl5pPr marL="790231" indent="0" latinLnBrk="1">
              <a:buNone/>
              <a:defRPr lang="ko-KR" sz="691" b="1"/>
            </a:lvl5pPr>
            <a:lvl6pPr marL="987790" indent="0" latinLnBrk="1">
              <a:buNone/>
              <a:defRPr lang="ko-KR" sz="691" b="1"/>
            </a:lvl6pPr>
            <a:lvl7pPr marL="1185347" indent="0" latinLnBrk="1">
              <a:buNone/>
              <a:defRPr lang="ko-KR" sz="691" b="1"/>
            </a:lvl7pPr>
            <a:lvl8pPr marL="1382906" indent="0" latinLnBrk="1">
              <a:buNone/>
              <a:defRPr lang="ko-KR" sz="691" b="1"/>
            </a:lvl8pPr>
            <a:lvl9pPr marL="1580463" indent="0" latinLnBrk="1">
              <a:buNone/>
              <a:defRPr lang="ko-KR" sz="691" b="1"/>
            </a:lvl9pPr>
          </a:lstStyle>
          <a:p>
            <a:pPr lvl="0" latinLnBrk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19" y="3169010"/>
            <a:ext cx="2900363" cy="5746398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다섯째 수준</a:t>
            </a:r>
            <a:endParaRPr lang="ko-KR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1689" y="2150888"/>
            <a:ext cx="2901255" cy="926395"/>
          </a:xfrm>
        </p:spPr>
        <p:txBody>
          <a:bodyPr anchor="b"/>
          <a:lstStyle>
            <a:lvl1pPr marL="0" indent="0" latinLnBrk="1">
              <a:buNone/>
              <a:defRPr lang="ko-KR" sz="1036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865" b="1"/>
            </a:lvl2pPr>
            <a:lvl3pPr marL="395116" indent="0" latinLnBrk="1">
              <a:buNone/>
              <a:defRPr lang="ko-KR" sz="778" b="1"/>
            </a:lvl3pPr>
            <a:lvl4pPr marL="592675" indent="0" latinLnBrk="1">
              <a:buNone/>
              <a:defRPr lang="ko-KR" sz="691" b="1"/>
            </a:lvl4pPr>
            <a:lvl5pPr marL="790231" indent="0" latinLnBrk="1">
              <a:buNone/>
              <a:defRPr lang="ko-KR" sz="691" b="1"/>
            </a:lvl5pPr>
            <a:lvl6pPr marL="987790" indent="0" latinLnBrk="1">
              <a:buNone/>
              <a:defRPr lang="ko-KR" sz="691" b="1"/>
            </a:lvl6pPr>
            <a:lvl7pPr marL="1185347" indent="0" latinLnBrk="1">
              <a:buNone/>
              <a:defRPr lang="ko-KR" sz="691" b="1"/>
            </a:lvl7pPr>
            <a:lvl8pPr marL="1382906" indent="0" latinLnBrk="1">
              <a:buNone/>
              <a:defRPr lang="ko-KR" sz="691" b="1"/>
            </a:lvl8pPr>
            <a:lvl9pPr marL="1580463" indent="0" latinLnBrk="1">
              <a:buNone/>
              <a:defRPr lang="ko-KR" sz="691" b="1"/>
            </a:lvl9pPr>
          </a:lstStyle>
          <a:p>
            <a:pPr lvl="0" latinLnBrk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1689" y="3169010"/>
            <a:ext cx="2901255" cy="5746398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다섯째 수준</a:t>
            </a:r>
            <a:endParaRPr lang="ko-KR" dirty="0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9/27/2013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사각형 10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771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 5"/>
          <p:cNvSpPr/>
          <p:nvPr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4" y="4"/>
            <a:ext cx="6043613" cy="1774407"/>
          </a:xfrm>
        </p:spPr>
        <p:txBody>
          <a:bodyPr anchor="b">
            <a:normAutofit/>
          </a:bodyPr>
          <a:lstStyle>
            <a:lvl1pPr latinLnBrk="1">
              <a:defRPr lang="ko-KR" sz="1554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9/27/2013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사각형 6"/>
          <p:cNvSpPr/>
          <p:nvPr userDrawn="1"/>
        </p:nvSpPr>
        <p:spPr>
          <a:xfrm>
            <a:off x="0" y="3"/>
            <a:ext cx="6858000" cy="19252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78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3583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9/27/2013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3594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내용(캡션 포함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2384" y="660400"/>
            <a:ext cx="2211883" cy="2311400"/>
          </a:xfrm>
        </p:spPr>
        <p:txBody>
          <a:bodyPr anchor="b"/>
          <a:lstStyle>
            <a:lvl1pPr latinLnBrk="1">
              <a:defRPr lang="ko-KR" sz="138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915546" y="1426290"/>
            <a:ext cx="3471863" cy="7039681"/>
          </a:xfrm>
        </p:spPr>
        <p:txBody>
          <a:bodyPr vert="horz" lIns="91440" tIns="45720" rIns="91440" bIns="45720" rtlCol="0">
            <a:normAutofit/>
          </a:bodyPr>
          <a:lstStyle>
            <a:lvl1pPr latinLnBrk="1">
              <a:defRPr lang="ko-KR" sz="691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atinLnBrk="1">
              <a:defRPr lang="ko-KR" sz="605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latinLnBrk="1">
              <a:defRPr lang="ko-KR" sz="518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latinLnBrk="1">
              <a:defRPr lang="ko-KR" sz="476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마스터 텍스트 스타일을 편집합니다</a:t>
            </a:r>
          </a:p>
          <a:p>
            <a:pPr marL="0" lvl="1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둘째 수준</a:t>
            </a:r>
          </a:p>
          <a:p>
            <a:pPr marL="0" lvl="2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셋째 수준</a:t>
            </a:r>
          </a:p>
          <a:p>
            <a:pPr marL="0" lvl="3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넷째 수준</a:t>
            </a:r>
          </a:p>
          <a:p>
            <a:pPr marL="0" lvl="4" indent="0" latinLnBrk="1">
              <a:lnSpc>
                <a:spcPct val="150000"/>
              </a:lnSpc>
              <a:spcAft>
                <a:spcPts val="518"/>
              </a:spcAft>
              <a:buNone/>
            </a:pPr>
            <a:r>
              <a:rPr lang="ko-KR" altLang="en-US" smtClean="0"/>
              <a:t>다섯째 수준</a:t>
            </a:r>
            <a:endParaRPr lang="ko-KR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2384" y="3036006"/>
            <a:ext cx="2211883" cy="5429956"/>
          </a:xfrm>
        </p:spPr>
        <p:txBody>
          <a:bodyPr/>
          <a:lstStyle>
            <a:lvl1pPr marL="0" indent="0" latinLnBrk="1">
              <a:buNone/>
              <a:defRPr lang="ko-KR" sz="69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605"/>
            </a:lvl2pPr>
            <a:lvl3pPr marL="395116" indent="0" latinLnBrk="1">
              <a:buNone/>
              <a:defRPr lang="ko-KR" sz="518"/>
            </a:lvl3pPr>
            <a:lvl4pPr marL="592675" indent="0" latinLnBrk="1">
              <a:buNone/>
              <a:defRPr lang="ko-KR" sz="433"/>
            </a:lvl4pPr>
            <a:lvl5pPr marL="790231" indent="0" latinLnBrk="1">
              <a:buNone/>
              <a:defRPr lang="ko-KR" sz="433"/>
            </a:lvl5pPr>
            <a:lvl6pPr marL="987790" indent="0" latinLnBrk="1">
              <a:buNone/>
              <a:defRPr lang="ko-KR" sz="433"/>
            </a:lvl6pPr>
            <a:lvl7pPr marL="1185347" indent="0" latinLnBrk="1">
              <a:buNone/>
              <a:defRPr lang="ko-KR" sz="433"/>
            </a:lvl7pPr>
            <a:lvl8pPr marL="1382906" indent="0" latinLnBrk="1">
              <a:buNone/>
              <a:defRPr lang="ko-KR" sz="433"/>
            </a:lvl8pPr>
            <a:lvl9pPr marL="1580463" indent="0" latinLnBrk="1">
              <a:buNone/>
              <a:defRPr lang="ko-KR" sz="433"/>
            </a:lvl9pPr>
          </a:lstStyle>
          <a:p>
            <a:pPr lvl="0" latinLnBrk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9/27/2013</a:t>
            </a:fld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1498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(캡션 포함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2384" y="660400"/>
            <a:ext cx="2211883" cy="2311400"/>
          </a:xfrm>
        </p:spPr>
        <p:txBody>
          <a:bodyPr anchor="b"/>
          <a:lstStyle>
            <a:lvl1pPr latinLnBrk="1">
              <a:defRPr lang="ko-KR" sz="138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915546" y="1426290"/>
            <a:ext cx="3471863" cy="7039681"/>
          </a:xfrm>
        </p:spPr>
        <p:txBody>
          <a:bodyPr/>
          <a:lstStyle>
            <a:lvl1pPr marL="0" indent="0" latinLnBrk="1">
              <a:buNone/>
              <a:defRPr lang="ko-KR" sz="138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1209"/>
            </a:lvl2pPr>
            <a:lvl3pPr marL="395116" indent="0" latinLnBrk="1">
              <a:buNone/>
              <a:defRPr lang="ko-KR" sz="1036"/>
            </a:lvl3pPr>
            <a:lvl4pPr marL="592675" indent="0" latinLnBrk="1">
              <a:buNone/>
              <a:defRPr lang="ko-KR" sz="865"/>
            </a:lvl4pPr>
            <a:lvl5pPr marL="790231" indent="0" latinLnBrk="1">
              <a:buNone/>
              <a:defRPr lang="ko-KR" sz="865"/>
            </a:lvl5pPr>
            <a:lvl6pPr marL="987790" indent="0" latinLnBrk="1">
              <a:buNone/>
              <a:defRPr lang="ko-KR" sz="865"/>
            </a:lvl6pPr>
            <a:lvl7pPr marL="1185347" indent="0" latinLnBrk="1">
              <a:buNone/>
              <a:defRPr lang="ko-KR" sz="865"/>
            </a:lvl7pPr>
            <a:lvl8pPr marL="1382906" indent="0" latinLnBrk="1">
              <a:buNone/>
              <a:defRPr lang="ko-KR" sz="865"/>
            </a:lvl8pPr>
            <a:lvl9pPr marL="1580463" indent="0" latinLnBrk="1">
              <a:buNone/>
              <a:defRPr lang="ko-KR" sz="865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2384" y="3036006"/>
            <a:ext cx="2211883" cy="5429956"/>
          </a:xfrm>
        </p:spPr>
        <p:txBody>
          <a:bodyPr/>
          <a:lstStyle>
            <a:lvl1pPr marL="0" indent="0" latinLnBrk="1">
              <a:buNone/>
              <a:defRPr lang="ko-KR" sz="69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197559" indent="0" latinLnBrk="1">
              <a:buNone/>
              <a:defRPr lang="ko-KR" sz="605"/>
            </a:lvl2pPr>
            <a:lvl3pPr marL="395116" indent="0" latinLnBrk="1">
              <a:buNone/>
              <a:defRPr lang="ko-KR" sz="518"/>
            </a:lvl3pPr>
            <a:lvl4pPr marL="592675" indent="0" latinLnBrk="1">
              <a:buNone/>
              <a:defRPr lang="ko-KR" sz="433"/>
            </a:lvl4pPr>
            <a:lvl5pPr marL="790231" indent="0" latinLnBrk="1">
              <a:buNone/>
              <a:defRPr lang="ko-KR" sz="433"/>
            </a:lvl5pPr>
            <a:lvl6pPr marL="987790" indent="0" latinLnBrk="1">
              <a:buNone/>
              <a:defRPr lang="ko-KR" sz="433"/>
            </a:lvl6pPr>
            <a:lvl7pPr marL="1185347" indent="0" latinLnBrk="1">
              <a:buNone/>
              <a:defRPr lang="ko-KR" sz="433"/>
            </a:lvl7pPr>
            <a:lvl8pPr marL="1382906" indent="0" latinLnBrk="1">
              <a:buNone/>
              <a:defRPr lang="ko-KR" sz="433"/>
            </a:lvl8pPr>
            <a:lvl9pPr marL="1580463" indent="0" latinLnBrk="1">
              <a:buNone/>
              <a:defRPr lang="ko-KR" sz="433"/>
            </a:lvl9pPr>
          </a:lstStyle>
          <a:p>
            <a:pPr lvl="0" latinLnBrk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9/27/2013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9674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71491" y="527410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71491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latinLnBrk="1"/>
            <a:r>
              <a:rPr lang="ko-KR"/>
              <a:t>마스터 텍스트 스타일을 편집합니다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71489" y="9181405"/>
            <a:ext cx="184308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1">
              <a:defRPr lang="ko-KR" sz="518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BEEBAAA-29B5-4AF5-BC5F-7E580C29002D}" type="datetimeFigureOut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9/27/2013</a:t>
            </a:fld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614616" y="9181405"/>
            <a:ext cx="16287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1">
              <a:defRPr lang="ko-KR" sz="518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543427" y="9181405"/>
            <a:ext cx="184308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1">
              <a:defRPr lang="ko-KR" sz="518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67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395116" rtl="0" eaLnBrk="1" latinLnBrk="1" hangingPunct="1">
        <a:spcBef>
          <a:spcPct val="0"/>
        </a:spcBef>
        <a:buNone/>
        <a:defRPr lang="ko-KR" sz="1901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98779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209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296336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1036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493895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865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691452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889013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1086568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6pPr>
      <a:lvl7pPr marL="1284128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7pPr>
      <a:lvl8pPr marL="1481683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8pPr>
      <a:lvl9pPr marL="1679242" indent="-98779" algn="l" defTabSz="395116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1pPr>
      <a:lvl2pPr marL="197559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2pPr>
      <a:lvl3pPr marL="395116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3pPr>
      <a:lvl4pPr marL="592675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4pPr>
      <a:lvl5pPr marL="790231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5pPr>
      <a:lvl6pPr marL="987790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6pPr>
      <a:lvl7pPr marL="1185347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7pPr>
      <a:lvl8pPr marL="1382906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8pPr>
      <a:lvl9pPr marL="1580463" algn="l" defTabSz="395116" rtl="0" eaLnBrk="1" latinLnBrk="1" hangingPunct="1">
        <a:defRPr lang="ko-KR" sz="7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8.png"/><Relationship Id="rId10" Type="http://schemas.openxmlformats.org/officeDocument/2006/relationships/hyperlink" Target="mailto:sales@dayounetworks.co.kr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://www.dayounetworks.co.k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1094845" y="7733595"/>
            <a:ext cx="141925" cy="28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0244" tIns="35123" rIns="70244" bIns="35123" numCol="1" anchor="ctr" anchorCtr="0" compatLnSpc="1">
            <a:prstTxWarp prst="textNoShape">
              <a:avLst/>
            </a:prstTxWarp>
            <a:spAutoFit/>
          </a:bodyPr>
          <a:lstStyle/>
          <a:p>
            <a:pPr latinLnBrk="0"/>
            <a:endParaRPr lang="ko-KR" altLang="en-US" sz="1381" dirty="0">
              <a:solidFill>
                <a:prstClr val="black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46" y="257830"/>
            <a:ext cx="6858000" cy="81666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3604" y="1"/>
            <a:ext cx="1153249" cy="25783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4102697" y="677943"/>
            <a:ext cx="29450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L2 Gigabit Ethernet </a:t>
            </a:r>
            <a:r>
              <a:rPr lang="en-US" altLang="ko-KR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Switch</a:t>
            </a:r>
            <a:endParaRPr lang="ko-KR" altLang="en-US" sz="1400" b="1" dirty="0">
              <a:latin typeface="Segoe UI" panose="020B0502040204020203" pitchFamily="34" charset="0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63604" y="5662082"/>
            <a:ext cx="3359687" cy="1082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/>
              <a:t>Network </a:t>
            </a:r>
            <a:r>
              <a:rPr lang="en-US" altLang="ko-KR" sz="1100" b="1" dirty="0" smtClean="0"/>
              <a:t>&amp; Systems </a:t>
            </a:r>
            <a:r>
              <a:rPr lang="en-US" altLang="ko-KR" sz="1100" b="1" dirty="0"/>
              <a:t>management</a:t>
            </a:r>
          </a:p>
          <a:p>
            <a:pPr>
              <a:lnSpc>
                <a:spcPts val="400"/>
              </a:lnSpc>
            </a:pPr>
            <a:endParaRPr lang="en-US" altLang="ko-KR" sz="1000" b="1" dirty="0"/>
          </a:p>
          <a:p>
            <a:pPr algn="just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SNMP v1/v2, MIB II, RMON MIB, and applied to the remote network management can be more easily. </a:t>
            </a:r>
            <a:r>
              <a:rPr lang="en-US" altLang="ko-KR" sz="1000" dirty="0" smtClean="0">
                <a:solidFill>
                  <a:prstClr val="black"/>
                </a:solidFill>
                <a:latin typeface="+mn-ea"/>
              </a:rPr>
              <a:t>CLI commands and EMS upgrade available on the system configuration and management are redefining convenience.</a:t>
            </a:r>
            <a:endParaRPr lang="en-US" altLang="ko-KR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69621" y="6720125"/>
            <a:ext cx="3334050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100" b="1" dirty="0" smtClean="0">
                <a:solidFill>
                  <a:prstClr val="black"/>
                </a:solidFill>
                <a:latin typeface="+mn-ea"/>
              </a:rPr>
              <a:t>Improved performance</a:t>
            </a: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+mn-ea"/>
            </a:endParaRPr>
          </a:p>
          <a:p>
            <a:pPr lvl="0" algn="just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Non-blocking Switching fabric for </a:t>
            </a:r>
            <a:r>
              <a:rPr lang="en-US" altLang="ko-KR" sz="1000" dirty="0" smtClean="0">
                <a:solidFill>
                  <a:prstClr val="black"/>
                </a:solidFill>
                <a:latin typeface="+mn-ea"/>
              </a:rPr>
              <a:t>high-performance 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stable and 56Gbps switching capacity and up to speed packet processing 41.6Mpps </a:t>
            </a:r>
            <a:r>
              <a:rPr lang="en-US" altLang="ko-KR" sz="1000" dirty="0" smtClean="0">
                <a:solidFill>
                  <a:prstClr val="black"/>
                </a:solidFill>
                <a:latin typeface="+mn-ea"/>
              </a:rPr>
              <a:t>support.</a:t>
            </a:r>
            <a:endParaRPr lang="en-US" altLang="ko-KR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625298" y="1693375"/>
            <a:ext cx="1451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1600" b="1" dirty="0" smtClean="0">
                <a:solidFill>
                  <a:srgbClr val="002060"/>
                </a:solidFill>
                <a:latin typeface="Aharoni" panose="02010803020104030203" pitchFamily="2" charset="-79"/>
                <a:ea typeface="MS Gothic" panose="020B0609070205080204" pitchFamily="49" charset="-128"/>
                <a:cs typeface="Aharoni" panose="02010803020104030203" pitchFamily="2" charset="-79"/>
              </a:rPr>
              <a:t>Key Features</a:t>
            </a:r>
            <a:endParaRPr lang="ko-KR" altLang="en-US" sz="1600" b="1" dirty="0">
              <a:solidFill>
                <a:srgbClr val="002060"/>
              </a:solidFill>
              <a:latin typeface="Aharoni" panose="02010803020104030203" pitchFamily="2" charset="-79"/>
              <a:ea typeface="Arial Unicode MS" panose="020B0604020202020204" pitchFamily="50" charset="-127"/>
              <a:cs typeface="Aharoni" panose="02010803020104030203" pitchFamily="2" charset="-79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-8091" y="9401175"/>
            <a:ext cx="5640148" cy="179954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3737233" y="356740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2000" b="1" dirty="0">
                <a:solidFill>
                  <a:prstClr val="white"/>
                </a:solidFill>
              </a:rPr>
              <a:t>DAYOU 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DSW2324G</a:t>
            </a:r>
            <a:endParaRPr lang="ko-KR" altLang="en-US" sz="2000" b="1" dirty="0"/>
          </a:p>
        </p:txBody>
      </p:sp>
      <p:sp>
        <p:nvSpPr>
          <p:cNvPr id="56" name="직사각형 55"/>
          <p:cNvSpPr/>
          <p:nvPr/>
        </p:nvSpPr>
        <p:spPr>
          <a:xfrm>
            <a:off x="48167" y="1670380"/>
            <a:ext cx="12686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ko-KR" sz="1600" b="1" dirty="0" smtClean="0">
                <a:solidFill>
                  <a:srgbClr val="002060"/>
                </a:solidFill>
                <a:latin typeface="Aharoni" panose="02010803020104030203" pitchFamily="2" charset="-79"/>
                <a:ea typeface="MS Gothic" panose="020B0609070205080204" pitchFamily="49" charset="-128"/>
                <a:cs typeface="Aharoni" panose="02010803020104030203" pitchFamily="2" charset="-79"/>
              </a:rPr>
              <a:t>Overview</a:t>
            </a:r>
            <a:endParaRPr lang="ko-KR" altLang="en-US" sz="1600" b="1" dirty="0">
              <a:solidFill>
                <a:srgbClr val="002060"/>
              </a:solidFill>
              <a:latin typeface="Aharoni" panose="02010803020104030203" pitchFamily="2" charset="-79"/>
              <a:ea typeface="Arial Unicode MS" panose="020B0604020202020204" pitchFamily="50" charset="-127"/>
              <a:cs typeface="Aharoni" panose="02010803020104030203" pitchFamily="2" charset="-79"/>
            </a:endParaRPr>
          </a:p>
        </p:txBody>
      </p:sp>
      <p:pic>
        <p:nvPicPr>
          <p:cNvPr id="74" name="그림 7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01229" y="9346941"/>
            <a:ext cx="1152244" cy="2560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605" y="1126937"/>
            <a:ext cx="1073166" cy="38574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660933" y="2051726"/>
            <a:ext cx="3394700" cy="1530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prstClr val="black"/>
                </a:solidFill>
                <a:latin typeface="+mn-ea"/>
              </a:rPr>
              <a:t>L2 </a:t>
            </a:r>
            <a:r>
              <a:rPr lang="en-US" altLang="ko-KR" sz="1000" b="1" dirty="0">
                <a:solidFill>
                  <a:prstClr val="black"/>
                </a:solidFill>
                <a:latin typeface="+mn-ea"/>
              </a:rPr>
              <a:t>Features</a:t>
            </a:r>
          </a:p>
          <a:p>
            <a:pPr>
              <a:lnSpc>
                <a:spcPts val="400"/>
              </a:lnSpc>
            </a:pPr>
            <a:endParaRPr lang="ko-KR" altLang="en-US" sz="1000" dirty="0">
              <a:solidFill>
                <a:prstClr val="black"/>
              </a:solidFill>
              <a:latin typeface="+mn-e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Port-based VLAN, IEEE 802.1q </a:t>
            </a: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Tagged VLAN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VLAN Trunk</a:t>
            </a:r>
            <a:endParaRPr lang="en-US" altLang="ko-KR" sz="900" dirty="0">
              <a:solidFill>
                <a:prstClr val="black"/>
              </a:solidFill>
              <a:latin typeface="+mn-e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VLAN stacking (Q-in-Q). VLAN Translation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802.1p packet priority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Spanning Tree Protocol(STP/RSTP/MSTP)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802.3ad Link </a:t>
            </a: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Aggregation Control Protocol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Static Trunk group </a:t>
            </a:r>
            <a:endParaRPr lang="en-US" altLang="ko-KR" sz="900" dirty="0">
              <a:solidFill>
                <a:prstClr val="black"/>
              </a:solidFill>
              <a:latin typeface="+mn-e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Jumbo frame 9KB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Self loop </a:t>
            </a: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detection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ko-KR" altLang="en-US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8522" y="3395878"/>
            <a:ext cx="3475875" cy="671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sz="1000" b="1" dirty="0" smtClean="0">
                <a:solidFill>
                  <a:prstClr val="black"/>
                </a:solidFill>
                <a:latin typeface="+mn-ea"/>
              </a:rPr>
              <a:t>Multicast </a:t>
            </a:r>
          </a:p>
          <a:p>
            <a:pPr lvl="0">
              <a:lnSpc>
                <a:spcPts val="400"/>
              </a:lnSpc>
            </a:pPr>
            <a:endParaRPr lang="ko-KR" altLang="en-US" sz="1000" dirty="0">
              <a:solidFill>
                <a:prstClr val="black"/>
              </a:solidFill>
              <a:latin typeface="+mn-e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IGMP v1/v2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IGMP </a:t>
            </a: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snooping/IGMP 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static </a:t>
            </a: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join/IGMP 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Join Limit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Multicast Packet Filtering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3678522" y="3998985"/>
            <a:ext cx="3384975" cy="166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000" b="1" dirty="0" err="1" smtClean="0">
                <a:solidFill>
                  <a:prstClr val="black"/>
                </a:solidFill>
                <a:latin typeface="+mn-ea"/>
              </a:rPr>
              <a:t>QoS</a:t>
            </a:r>
            <a:endParaRPr lang="en-US" altLang="ko-KR" sz="1000" b="1" dirty="0">
              <a:solidFill>
                <a:prstClr val="black"/>
              </a:solidFill>
              <a:latin typeface="+mn-ea"/>
            </a:endParaRPr>
          </a:p>
          <a:p>
            <a:pPr lvl="0">
              <a:lnSpc>
                <a:spcPts val="400"/>
              </a:lnSpc>
            </a:pPr>
            <a:endParaRPr lang="ko-KR" altLang="en-US" sz="1000" dirty="0">
              <a:solidFill>
                <a:prstClr val="black"/>
              </a:solidFill>
              <a:latin typeface="+mn-ea"/>
            </a:endParaRP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Classification </a:t>
            </a:r>
          </a:p>
          <a:p>
            <a:pPr lvl="0">
              <a:lnSpc>
                <a:spcPct val="90000"/>
              </a:lnSpc>
            </a:pPr>
            <a:r>
              <a:rPr lang="en-US" altLang="ko-KR" sz="900" dirty="0">
                <a:latin typeface="+mn-ea"/>
              </a:rPr>
              <a:t> </a:t>
            </a:r>
            <a:r>
              <a:rPr lang="en-US" altLang="ko-KR" sz="900" dirty="0" smtClean="0">
                <a:latin typeface="+mn-ea"/>
              </a:rPr>
              <a:t>     L2 : </a:t>
            </a:r>
            <a:r>
              <a:rPr lang="en-US" altLang="ko-KR" sz="900" dirty="0">
                <a:latin typeface="+mn-ea"/>
              </a:rPr>
              <a:t>SRC/DST MAC, Ether type, 802.1p priority, VLAN </a:t>
            </a:r>
            <a:r>
              <a:rPr lang="en-US" altLang="ko-KR" sz="900" dirty="0" smtClean="0">
                <a:latin typeface="+mn-ea"/>
              </a:rPr>
              <a:t>ID</a:t>
            </a:r>
          </a:p>
          <a:p>
            <a:pPr lvl="0">
              <a:lnSpc>
                <a:spcPct val="90000"/>
              </a:lnSpc>
            </a:pPr>
            <a:r>
              <a:rPr lang="en-US" altLang="ko-KR" sz="900" dirty="0" smtClean="0">
                <a:latin typeface="+mn-ea"/>
              </a:rPr>
              <a:t>      L3 : </a:t>
            </a:r>
            <a:r>
              <a:rPr lang="en-US" altLang="ko-KR" sz="900" dirty="0">
                <a:latin typeface="+mn-ea"/>
              </a:rPr>
              <a:t>SRC/DST IP, </a:t>
            </a:r>
            <a:r>
              <a:rPr lang="en-US" altLang="ko-KR" sz="900" dirty="0" err="1">
                <a:latin typeface="+mn-ea"/>
              </a:rPr>
              <a:t>ToS</a:t>
            </a:r>
            <a:r>
              <a:rPr lang="en-US" altLang="ko-KR" sz="900" dirty="0">
                <a:latin typeface="+mn-ea"/>
              </a:rPr>
              <a:t>, DSCP, IP Precedence</a:t>
            </a:r>
          </a:p>
          <a:p>
            <a:pPr lvl="0">
              <a:lnSpc>
                <a:spcPct val="90000"/>
              </a:lnSpc>
            </a:pPr>
            <a:r>
              <a:rPr lang="en-US" altLang="ko-KR" sz="900" dirty="0" smtClean="0">
                <a:latin typeface="+mn-ea"/>
              </a:rPr>
              <a:t>      L4 : </a:t>
            </a:r>
            <a:r>
              <a:rPr lang="en-US" altLang="ko-KR" sz="900" dirty="0">
                <a:latin typeface="+mn-ea"/>
              </a:rPr>
              <a:t>SRC/DST </a:t>
            </a:r>
            <a:r>
              <a:rPr lang="en-US" altLang="ko-KR" sz="900" dirty="0" smtClean="0">
                <a:latin typeface="+mn-ea"/>
              </a:rPr>
              <a:t>TCP/UDP port</a:t>
            </a:r>
            <a:r>
              <a:rPr lang="en-US" altLang="ko-KR" sz="900" dirty="0">
                <a:latin typeface="+mn-ea"/>
              </a:rPr>
              <a:t>, ICMP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Mark/remark/policing</a:t>
            </a:r>
            <a:endParaRPr lang="en-US" altLang="ko-KR" sz="900" dirty="0">
              <a:latin typeface="+mn-ea"/>
            </a:endParaRP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Queue scheduling </a:t>
            </a:r>
            <a:r>
              <a:rPr lang="en-US" altLang="ko-KR" sz="900" dirty="0">
                <a:latin typeface="+mn-ea"/>
              </a:rPr>
              <a:t>(SPQ, </a:t>
            </a:r>
            <a:r>
              <a:rPr lang="en-US" altLang="ko-KR" sz="900" dirty="0" smtClean="0">
                <a:latin typeface="+mn-ea"/>
              </a:rPr>
              <a:t>WRR,DRR)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8 </a:t>
            </a:r>
            <a:r>
              <a:rPr lang="en-US" altLang="ko-KR" sz="900" dirty="0">
                <a:latin typeface="+mn-ea"/>
              </a:rPr>
              <a:t>queues per </a:t>
            </a:r>
            <a:r>
              <a:rPr lang="en-US" altLang="ko-KR" sz="900" dirty="0" smtClean="0">
                <a:latin typeface="+mn-ea"/>
              </a:rPr>
              <a:t>port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Congestion management (RED)</a:t>
            </a:r>
            <a:endParaRPr lang="en-US" altLang="ko-KR" sz="900" dirty="0">
              <a:latin typeface="+mn-ea"/>
            </a:endParaRP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Traffic 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policing and shaping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Rate </a:t>
            </a: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limiting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Traffic Control</a:t>
            </a:r>
            <a:endParaRPr lang="ko-KR" altLang="en-US" sz="9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688578" y="5600658"/>
            <a:ext cx="3501556" cy="1419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b="1" dirty="0" smtClean="0">
                <a:solidFill>
                  <a:prstClr val="black"/>
                </a:solidFill>
                <a:latin typeface="+mn-ea"/>
              </a:rPr>
              <a:t>Security</a:t>
            </a:r>
          </a:p>
          <a:p>
            <a:pPr>
              <a:lnSpc>
                <a:spcPts val="400"/>
              </a:lnSpc>
            </a:pPr>
            <a:endParaRPr lang="ko-KR" altLang="en-US" sz="1000" b="1" dirty="0">
              <a:solidFill>
                <a:prstClr val="black"/>
              </a:solidFill>
              <a:latin typeface="+mn-e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MAC flood Guard/Port Flood Guard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MAC Filtering/MAC limit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Storm 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control (broadcast, multicast, DLF</a:t>
            </a: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CPU Protection (ACL, </a:t>
            </a:r>
            <a:r>
              <a:rPr lang="en-US" altLang="ko-KR" sz="900" dirty="0" smtClean="0">
                <a:latin typeface="+mn-ea"/>
              </a:rPr>
              <a:t>Rate Limit)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err="1" smtClean="0">
                <a:latin typeface="+mn-ea"/>
              </a:rPr>
              <a:t>DoS</a:t>
            </a:r>
            <a:r>
              <a:rPr lang="en-US" altLang="ko-KR" sz="900" dirty="0" smtClean="0">
                <a:latin typeface="+mn-ea"/>
              </a:rPr>
              <a:t> Protection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+mn-ea"/>
              </a:rPr>
              <a:t>NetBIOS, NetBEUI, NBT, CIFS, SSDP, WSDD filtering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ARP/DHCP snooping , ARP Inspection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801.x Port-Based Authentication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Port isolation</a:t>
            </a:r>
            <a:endParaRPr lang="ko-KR" altLang="en-US" sz="9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3687446" y="6943969"/>
            <a:ext cx="3353531" cy="2291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000" b="1" dirty="0" smtClean="0">
                <a:latin typeface="+mn-ea"/>
              </a:rPr>
              <a:t>Management</a:t>
            </a:r>
          </a:p>
          <a:p>
            <a:pPr lvl="0">
              <a:lnSpc>
                <a:spcPts val="400"/>
              </a:lnSpc>
            </a:pPr>
            <a:endParaRPr lang="ko-KR" altLang="en-US" sz="800" dirty="0">
              <a:solidFill>
                <a:prstClr val="black"/>
              </a:solidFill>
              <a:latin typeface="+mn-e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CLI(serial / Telnet)</a:t>
            </a:r>
            <a:endParaRPr lang="en-US" altLang="ko-KR" sz="900" dirty="0">
              <a:solidFill>
                <a:srgbClr val="FF0000"/>
              </a:solidFill>
              <a:latin typeface="+mn-e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+mn-ea"/>
              </a:rPr>
              <a:t>Dual </a:t>
            </a:r>
            <a:r>
              <a:rPr lang="en-US" altLang="ko-KR" sz="900" dirty="0" smtClean="0">
                <a:latin typeface="+mn-ea"/>
              </a:rPr>
              <a:t>OS (active/backup) &amp; Fail Over </a:t>
            </a:r>
            <a:endParaRPr lang="en-US" altLang="ko-KR" sz="900" dirty="0">
              <a:latin typeface="+mn-ea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+mn-ea"/>
              </a:rPr>
              <a:t>Remote OS upgrade (FTP/ TFTP)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+mn-ea"/>
              </a:rPr>
              <a:t>Multiple configuration files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+mn-ea"/>
              </a:rPr>
              <a:t>Remote configuration upgrade (FTP/TFTP)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+mn-ea"/>
              </a:rPr>
              <a:t>Port/Protocol mirroring 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SNMP v1/v2</a:t>
            </a:r>
            <a:endParaRPr lang="en-US" altLang="ko-KR" sz="900" dirty="0">
              <a:latin typeface="+mn-ea"/>
            </a:endParaRP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+mn-ea"/>
              </a:rPr>
              <a:t>RMON history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+mn-ea"/>
              </a:rPr>
              <a:t>Syslog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Telnet/SSH</a:t>
            </a:r>
            <a:endParaRPr lang="en-US" altLang="ko-KR" sz="900" dirty="0">
              <a:latin typeface="+mn-ea"/>
            </a:endParaRP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+mn-ea"/>
              </a:rPr>
              <a:t>DHCP server, relay agent with </a:t>
            </a:r>
            <a:r>
              <a:rPr lang="en-US" altLang="ko-KR" sz="900" dirty="0" smtClean="0">
                <a:latin typeface="+mn-ea"/>
              </a:rPr>
              <a:t>option82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DDM (Digital </a:t>
            </a:r>
            <a:r>
              <a:rPr lang="en-US" altLang="ko-KR" sz="900" dirty="0"/>
              <a:t>Diagnostics </a:t>
            </a:r>
            <a:r>
              <a:rPr lang="en-US" altLang="ko-KR" sz="900" dirty="0" smtClean="0">
                <a:latin typeface="+mn-ea"/>
              </a:rPr>
              <a:t>Monitoring)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+mn-ea"/>
              </a:rPr>
              <a:t>LLDP (Link layer </a:t>
            </a: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Discovery Protocol)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AAA (</a:t>
            </a:r>
            <a:r>
              <a:rPr lang="en-US" altLang="ko-KR" sz="900" dirty="0"/>
              <a:t>Authentication, Authorization, and </a:t>
            </a:r>
            <a:r>
              <a:rPr lang="en-US" altLang="ko-KR" sz="900" dirty="0" smtClean="0"/>
              <a:t>Accounting)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NTP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+mn-ea"/>
              </a:rPr>
              <a:t>TCP dump &amp; logging 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47445" y="7537773"/>
            <a:ext cx="3334049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100" b="1" dirty="0" smtClean="0">
                <a:solidFill>
                  <a:prstClr val="black"/>
                </a:solidFill>
                <a:latin typeface=""/>
              </a:rPr>
              <a:t>High Performance Network</a:t>
            </a:r>
            <a:endParaRPr lang="en-US" altLang="ko-KR" sz="1100" b="1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 algn="just"/>
            <a:r>
              <a:rPr lang="en-US" altLang="ko-KR" sz="1000" dirty="0" smtClean="0">
                <a:solidFill>
                  <a:prstClr val="black"/>
                </a:solidFill>
                <a:latin typeface=""/>
              </a:rPr>
              <a:t>DSW2324G </a:t>
            </a:r>
            <a:r>
              <a:rPr lang="en-US" altLang="ko-KR" sz="1000" dirty="0">
                <a:solidFill>
                  <a:prstClr val="black"/>
                </a:solidFill>
                <a:latin typeface=""/>
              </a:rPr>
              <a:t>as a high-performance network services supported by the Switch's Ethernet-based data, video, and voice services for optimal network environment.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138981" y="2043645"/>
            <a:ext cx="33509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DAYOU NETWORKS </a:t>
            </a:r>
            <a:r>
              <a:rPr lang="en-US" altLang="ko-KR" sz="1000" dirty="0" smtClean="0">
                <a:solidFill>
                  <a:prstClr val="black"/>
                </a:solidFill>
                <a:latin typeface="+mn-ea"/>
              </a:rPr>
              <a:t>DSW2324G 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is </a:t>
            </a:r>
            <a:r>
              <a:rPr lang="en-US" altLang="ko-KR" sz="1000" dirty="0" smtClean="0">
                <a:solidFill>
                  <a:prstClr val="black"/>
                </a:solidFill>
                <a:latin typeface="+mn-ea"/>
              </a:rPr>
              <a:t>L2 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Gigabit Ethernet Switch as a high-end interface to support a variety of multimedia services (IPTV TPS).</a:t>
            </a:r>
          </a:p>
          <a:p>
            <a:pPr algn="just"/>
            <a:r>
              <a:rPr lang="en-US" altLang="ko-KR" sz="1000" dirty="0" smtClean="0">
                <a:solidFill>
                  <a:prstClr val="black"/>
                </a:solidFill>
                <a:latin typeface="+mn-ea"/>
              </a:rPr>
              <a:t>Also GPON networks environment can be used in ONU for FTTH and  Ethernet environment can be used in Access L2 switch. 24port Gigabit interface</a:t>
            </a:r>
            <a:r>
              <a:rPr lang="ko-KR" altLang="en-US" sz="1000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000" dirty="0" smtClean="0">
                <a:solidFill>
                  <a:prstClr val="black"/>
                </a:solidFill>
                <a:latin typeface="+mn-ea"/>
              </a:rPr>
              <a:t>has been developed to fit the needs of customers who want to build a high-speed network environment as the cost of the optimal L2 switch service port to uplink. port and four(4) port of combo. Multicasting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, </a:t>
            </a:r>
            <a:r>
              <a:rPr lang="en-US" altLang="ko-KR" sz="1000" dirty="0" err="1">
                <a:solidFill>
                  <a:prstClr val="black"/>
                </a:solidFill>
                <a:latin typeface="+mn-ea"/>
              </a:rPr>
              <a:t>QoS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, Security, etc. Based on the outstanding performance is a system that provides a high-performance, high-quality, </a:t>
            </a:r>
            <a:r>
              <a:rPr lang="en-US" altLang="ko-KR" sz="1000" dirty="0" smtClean="0">
                <a:solidFill>
                  <a:prstClr val="black"/>
                </a:solidFill>
                <a:latin typeface="+mn-ea"/>
              </a:rPr>
              <a:t>reliability</a:t>
            </a:r>
            <a:r>
              <a:rPr lang="en-US" altLang="ko-KR" sz="1000" dirty="0">
                <a:solidFill>
                  <a:prstClr val="black"/>
                </a:solidFill>
                <a:latin typeface="+mn-ea"/>
              </a:rPr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316853" y="4946969"/>
            <a:ext cx="8659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solidFill>
                  <a:prstClr val="black"/>
                </a:solidFill>
                <a:latin typeface="+mn-ea"/>
              </a:rPr>
              <a:t>DSW2324G</a:t>
            </a:r>
            <a:endParaRPr lang="ko-KR" altLang="en-US" sz="1000" dirty="0"/>
          </a:p>
        </p:txBody>
      </p:sp>
      <p:sp>
        <p:nvSpPr>
          <p:cNvPr id="24" name="직사각형 23"/>
          <p:cNvSpPr/>
          <p:nvPr/>
        </p:nvSpPr>
        <p:spPr>
          <a:xfrm>
            <a:off x="163604" y="8291736"/>
            <a:ext cx="3334049" cy="928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100" b="1" dirty="0" smtClean="0">
                <a:solidFill>
                  <a:prstClr val="black"/>
                </a:solidFill>
                <a:latin typeface=""/>
              </a:rPr>
              <a:t>Security</a:t>
            </a:r>
            <a:endParaRPr lang="en-US" altLang="ko-KR" sz="1100" b="1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 algn="just"/>
            <a:r>
              <a:rPr lang="en-US" altLang="ko-KR" sz="1000" dirty="0" smtClean="0">
                <a:solidFill>
                  <a:prstClr val="black"/>
                </a:solidFill>
                <a:latin typeface=""/>
              </a:rPr>
              <a:t>Manager authentication protocol, RADIUS and TACACS+ only authorized users through the relevant equipment to be accessible by the system management and network management of security.</a:t>
            </a:r>
            <a:endParaRPr lang="en-US" altLang="ko-KR" sz="1000" dirty="0">
              <a:solidFill>
                <a:prstClr val="black"/>
              </a:solidFill>
              <a:latin typeface="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285" y="4329824"/>
            <a:ext cx="2999575" cy="49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5753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그림 8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669" y="5662848"/>
            <a:ext cx="6334125" cy="691165"/>
          </a:xfrm>
          <a:prstGeom prst="rect">
            <a:avLst/>
          </a:prstGeom>
        </p:spPr>
      </p:pic>
      <p:pic>
        <p:nvPicPr>
          <p:cNvPr id="78" name="그림 7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65487" y="7717875"/>
            <a:ext cx="2923320" cy="1316850"/>
          </a:xfrm>
          <a:prstGeom prst="rect">
            <a:avLst/>
          </a:prstGeom>
        </p:spPr>
      </p:pic>
      <p:sp>
        <p:nvSpPr>
          <p:cNvPr id="32" name="Text Box 38"/>
          <p:cNvSpPr txBox="1">
            <a:spLocks noChangeArrowheads="1"/>
          </p:cNvSpPr>
          <p:nvPr/>
        </p:nvSpPr>
        <p:spPr bwMode="auto">
          <a:xfrm>
            <a:off x="1744036" y="14749243"/>
            <a:ext cx="816758" cy="1631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60" dirty="0">
                <a:solidFill>
                  <a:srgbClr val="0000FF"/>
                </a:solidFill>
                <a:latin typeface="맑은 고딕"/>
                <a:ea typeface="맑은 고딕" panose="020B0503020000020004" pitchFamily="50" charset="-127"/>
              </a:rPr>
              <a:t>Core Network</a:t>
            </a:r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1094845" y="7733595"/>
            <a:ext cx="141925" cy="28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0244" tIns="35123" rIns="70244" bIns="35123" numCol="1" anchor="ctr" anchorCtr="0" compatLnSpc="1">
            <a:prstTxWarp prst="textNoShape">
              <a:avLst/>
            </a:prstTxWarp>
            <a:spAutoFit/>
          </a:bodyPr>
          <a:lstStyle/>
          <a:p>
            <a:pPr latinLnBrk="0"/>
            <a:endParaRPr lang="ko-KR" altLang="en-US" sz="1381">
              <a:solidFill>
                <a:prstClr val="black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0435" y="257830"/>
            <a:ext cx="6878435" cy="81666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498" y="6487"/>
            <a:ext cx="1153249" cy="2206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76525" y="461456"/>
            <a:ext cx="405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prstClr val="white"/>
                </a:solidFill>
              </a:rPr>
              <a:t>DAYOU NETWORKS SWITCH SERIES </a:t>
            </a:r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10462" y="3111586"/>
            <a:ext cx="3108543" cy="8669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100" b="1" dirty="0" smtClean="0"/>
              <a:t>Interface</a:t>
            </a:r>
          </a:p>
          <a:p>
            <a:pPr lvl="0">
              <a:lnSpc>
                <a:spcPts val="400"/>
              </a:lnSpc>
            </a:pPr>
            <a:endParaRPr lang="en-US" altLang="ko-KR" sz="1000" b="1" dirty="0">
              <a:solidFill>
                <a:prstClr val="black"/>
              </a:solidFill>
              <a:latin typeface="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"/>
              </a:rPr>
              <a:t>Downlink </a:t>
            </a:r>
            <a:r>
              <a:rPr lang="en-US" altLang="ko-KR" sz="900" dirty="0" smtClean="0">
                <a:latin typeface=""/>
              </a:rPr>
              <a:t>         24port 100Base-Fx/1000Base-X(SFP)</a:t>
            </a:r>
          </a:p>
          <a:p>
            <a:r>
              <a:rPr lang="en-US" altLang="ko-KR" sz="900" dirty="0" smtClean="0">
                <a:latin typeface=""/>
              </a:rPr>
              <a:t>                              </a:t>
            </a:r>
            <a:r>
              <a:rPr lang="en-US" altLang="ko-KR" sz="900" dirty="0">
                <a:latin typeface=""/>
              </a:rPr>
              <a:t>4ports </a:t>
            </a:r>
            <a:r>
              <a:rPr lang="en-US" altLang="ko-KR" sz="900" dirty="0" smtClean="0">
                <a:latin typeface=""/>
              </a:rPr>
              <a:t>10/100/1000BASE-T </a:t>
            </a:r>
            <a:r>
              <a:rPr lang="en-US" altLang="ko-KR" sz="900" dirty="0">
                <a:latin typeface=""/>
              </a:rPr>
              <a:t>Combo </a:t>
            </a:r>
            <a:endParaRPr lang="en-US" altLang="ko-KR" sz="900" dirty="0" smtClean="0">
              <a:latin typeface="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"/>
              </a:rPr>
              <a:t>Uplink(option)  2ports 100Base-Fx/1000Base-X(SFP)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"/>
              </a:rPr>
              <a:t>Console            RS-232C(RJ-45</a:t>
            </a:r>
            <a:r>
              <a:rPr lang="en-US" altLang="ko-KR" sz="900" dirty="0">
                <a:latin typeface=""/>
              </a:rPr>
              <a:t>)</a:t>
            </a:r>
            <a:endParaRPr lang="ko-KR" altLang="en-US" sz="900" dirty="0">
              <a:latin typeface="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355042" y="2623939"/>
            <a:ext cx="120445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 smtClean="0">
                <a:solidFill>
                  <a:prstClr val="white"/>
                </a:solidFill>
              </a:rPr>
              <a:t>Protocol</a:t>
            </a:r>
            <a:endParaRPr lang="ko-KR" altLang="en-US" sz="1000" dirty="0">
              <a:solidFill>
                <a:prstClr val="white"/>
              </a:solidFill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-20435" y="9401175"/>
            <a:ext cx="6878436" cy="232732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15165" y="2245711"/>
            <a:ext cx="3429000" cy="86690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sz="1100" b="1" dirty="0" smtClean="0"/>
              <a:t>Performance</a:t>
            </a:r>
            <a:endParaRPr lang="en-US" altLang="ko-KR" sz="1100" b="1" dirty="0"/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srgbClr val="FF0000"/>
              </a:solidFill>
              <a:latin typeface="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"/>
              </a:rPr>
              <a:t>12.8Gbps </a:t>
            </a:r>
            <a:r>
              <a:rPr lang="en-US" altLang="ko-KR" sz="900" dirty="0">
                <a:latin typeface=""/>
              </a:rPr>
              <a:t>Switching fabric, </a:t>
            </a:r>
            <a:r>
              <a:rPr lang="en-US" altLang="ko-KR" sz="900" dirty="0" smtClean="0">
                <a:latin typeface=""/>
              </a:rPr>
              <a:t>9.5Mpps </a:t>
            </a:r>
            <a:r>
              <a:rPr lang="en-US" altLang="ko-KR" sz="900" dirty="0">
                <a:latin typeface=""/>
              </a:rPr>
              <a:t>Throughput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"/>
              </a:rPr>
              <a:t>16K MAC address, 4K 802.1Q </a:t>
            </a:r>
            <a:r>
              <a:rPr lang="en-US" altLang="ko-KR" sz="900" dirty="0" smtClean="0">
                <a:latin typeface=""/>
              </a:rPr>
              <a:t>VLAN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00" dirty="0">
                <a:latin typeface=""/>
              </a:rPr>
              <a:t>4K Active VALN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atin typeface=""/>
              </a:rPr>
              <a:t>1K Multicast group entry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21661" y="1627140"/>
            <a:ext cx="3429000" cy="5899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sz="1100" b="1" dirty="0" smtClean="0"/>
              <a:t>Memory</a:t>
            </a:r>
            <a:endParaRPr lang="en-US" altLang="ko-KR" sz="1100" b="1" dirty="0"/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RAM                   128Mbyte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FLASH                64Mbyte</a:t>
            </a:r>
            <a:endParaRPr lang="en-US" altLang="ko-KR" sz="900" dirty="0">
              <a:solidFill>
                <a:prstClr val="black"/>
              </a:solidFill>
              <a:latin typeface="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606535" y="1621736"/>
            <a:ext cx="3127640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100" b="1" dirty="0" smtClean="0">
                <a:latin typeface=""/>
              </a:rPr>
              <a:t>Power</a:t>
            </a: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"/>
              </a:rPr>
              <a:t>Operating </a:t>
            </a: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Power              AC88V~264</a:t>
            </a:r>
            <a:r>
              <a:rPr lang="en-US" altLang="ko-KR" sz="900" dirty="0">
                <a:solidFill>
                  <a:prstClr val="black"/>
                </a:solidFill>
                <a:latin typeface=""/>
              </a:rPr>
              <a:t>/ </a:t>
            </a: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VAC47~63Hz  </a:t>
            </a:r>
          </a:p>
          <a:p>
            <a:pPr lvl="0">
              <a:lnSpc>
                <a:spcPct val="90000"/>
              </a:lnSpc>
            </a:pPr>
            <a:r>
              <a:rPr lang="en-US" altLang="ko-KR" sz="900" dirty="0">
                <a:solidFill>
                  <a:prstClr val="black"/>
                </a:solidFill>
                <a:latin typeface=""/>
              </a:rPr>
              <a:t> </a:t>
            </a: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                                             Free </a:t>
            </a:r>
            <a:r>
              <a:rPr lang="en-US" altLang="ko-KR" sz="900" dirty="0">
                <a:solidFill>
                  <a:prstClr val="black"/>
                </a:solidFill>
                <a:latin typeface=""/>
              </a:rPr>
              <a:t>Voltage</a:t>
            </a:r>
            <a:endParaRPr lang="ko-KR" altLang="en-US" sz="900" dirty="0">
              <a:solidFill>
                <a:prstClr val="black"/>
              </a:solidFill>
              <a:latin typeface=""/>
            </a:endParaRP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Power Consumption        30Watts                                              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Operating Temperature    -20℃ ~60℃(-4°F ~ 140°F) </a:t>
            </a:r>
          </a:p>
          <a:p>
            <a:pPr marL="171450" lvl="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Operating Humidity          10 </a:t>
            </a:r>
            <a:r>
              <a:rPr lang="en-US" altLang="ko-KR" sz="900" dirty="0">
                <a:solidFill>
                  <a:prstClr val="black"/>
                </a:solidFill>
                <a:latin typeface=""/>
              </a:rPr>
              <a:t>~ 90%(Non-condensing</a:t>
            </a: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)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308611" y="7728749"/>
            <a:ext cx="2805781" cy="1295102"/>
          </a:xfrm>
          <a:prstGeom prst="roundRect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8805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7610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6416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5221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94026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92831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91636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90442" algn="l" defTabSz="997610" rtl="0" eaLnBrk="1" latinLnBrk="1" hangingPunct="1"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761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34327" y="9368989"/>
            <a:ext cx="6892327" cy="28044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직사각형 16"/>
          <p:cNvSpPr/>
          <p:nvPr/>
        </p:nvSpPr>
        <p:spPr>
          <a:xfrm>
            <a:off x="413923" y="7839377"/>
            <a:ext cx="3429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sz="1200" b="1" dirty="0" smtClean="0">
                <a:solidFill>
                  <a:prstClr val="black"/>
                </a:solidFill>
              </a:rPr>
              <a:t>Ordering  Information</a:t>
            </a:r>
          </a:p>
          <a:p>
            <a:pPr lvl="0"/>
            <a:endParaRPr lang="en-US" altLang="ko-KR" sz="900" b="1" dirty="0" smtClean="0">
              <a:solidFill>
                <a:srgbClr val="FF0000"/>
              </a:solidFill>
            </a:endParaRPr>
          </a:p>
          <a:p>
            <a:pPr lvl="0"/>
            <a:endParaRPr lang="en-US" altLang="ko-KR" sz="12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</a:pPr>
            <a:endParaRPr lang="en-US" altLang="ko-KR" sz="1000" dirty="0" smtClean="0">
              <a:solidFill>
                <a:prstClr val="black"/>
              </a:solidFill>
              <a:latin typeface="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01146" y="1348220"/>
            <a:ext cx="14943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1600" b="1" dirty="0" smtClean="0">
                <a:solidFill>
                  <a:srgbClr val="002060"/>
                </a:solidFill>
                <a:latin typeface="Aharoni" panose="02010803020104030203" pitchFamily="2" charset="-79"/>
                <a:ea typeface="MS Gothic" panose="020B0609070205080204" pitchFamily="49" charset="-128"/>
                <a:cs typeface="Aharoni" panose="02010803020104030203" pitchFamily="2" charset="-79"/>
              </a:rPr>
              <a:t>Specifications</a:t>
            </a:r>
            <a:endParaRPr lang="ko-KR" altLang="en-US" sz="1600" b="1" dirty="0">
              <a:solidFill>
                <a:srgbClr val="002060"/>
              </a:solidFill>
              <a:latin typeface="Aharoni" panose="02010803020104030203" pitchFamily="2" charset="-79"/>
              <a:ea typeface="Arial Unicode MS" panose="020B0604020202020204" pitchFamily="50" charset="-127"/>
              <a:cs typeface="Aharoni" panose="02010803020104030203" pitchFamily="2" charset="-79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606535" y="2642959"/>
            <a:ext cx="4062634" cy="70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100" b="1" dirty="0" smtClean="0">
                <a:latin typeface=""/>
              </a:rPr>
              <a:t>Dimensions </a:t>
            </a:r>
            <a:endParaRPr lang="en-US" altLang="ko-KR" sz="1100" b="1" dirty="0">
              <a:latin typeface=""/>
            </a:endParaRP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>
                <a:solidFill>
                  <a:prstClr val="black"/>
                </a:solidFill>
                <a:latin typeface=""/>
              </a:rPr>
              <a:t>Dimension(W/H/D)           </a:t>
            </a: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440mm x 45mm </a:t>
            </a:r>
            <a:r>
              <a:rPr lang="en-US" altLang="ko-KR" sz="900" dirty="0">
                <a:solidFill>
                  <a:prstClr val="black"/>
                </a:solidFill>
                <a:latin typeface=""/>
              </a:rPr>
              <a:t>x </a:t>
            </a: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290mm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Weight                              4.1Kg</a:t>
            </a:r>
            <a:endParaRPr lang="en-US" altLang="ko-KR" sz="900" dirty="0">
              <a:solidFill>
                <a:prstClr val="black"/>
              </a:solidFill>
              <a:latin typeface=""/>
            </a:endParaRP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ko-KR" sz="900" dirty="0">
              <a:solidFill>
                <a:prstClr val="black"/>
              </a:solidFill>
              <a:latin typeface="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606535" y="3272442"/>
            <a:ext cx="3429000" cy="46935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sz="1100" b="1" dirty="0" smtClean="0">
                <a:latin typeface=""/>
              </a:rPr>
              <a:t>Warranty</a:t>
            </a:r>
            <a:endParaRPr lang="en-US" altLang="ko-KR" sz="1100" b="1" dirty="0">
              <a:latin typeface=""/>
            </a:endParaRPr>
          </a:p>
          <a:p>
            <a:pPr marL="171450" lvl="0" indent="-171450" defTabSz="5611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One-year(12month) </a:t>
            </a:r>
            <a:r>
              <a:rPr lang="en-US" altLang="ko-KR" sz="900" dirty="0">
                <a:solidFill>
                  <a:prstClr val="black"/>
                </a:solidFill>
                <a:latin typeface=""/>
              </a:rPr>
              <a:t>return to factory </a:t>
            </a:r>
            <a:r>
              <a:rPr lang="en-US" altLang="ko-KR" sz="900" dirty="0" smtClean="0">
                <a:solidFill>
                  <a:prstClr val="black"/>
                </a:solidFill>
                <a:latin typeface=""/>
              </a:rPr>
              <a:t>parts</a:t>
            </a:r>
            <a:endParaRPr lang="en-US" altLang="ko-KR" sz="1000" b="1" dirty="0">
              <a:solidFill>
                <a:prstClr val="black"/>
              </a:solidFill>
              <a:latin typeface="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3366971" y="7728749"/>
            <a:ext cx="64406" cy="12951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직사각형 74"/>
          <p:cNvSpPr/>
          <p:nvPr/>
        </p:nvSpPr>
        <p:spPr>
          <a:xfrm>
            <a:off x="3790007" y="7743727"/>
            <a:ext cx="3429000" cy="185178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sz="1200" b="1" dirty="0">
                <a:solidFill>
                  <a:prstClr val="black"/>
                </a:solidFill>
              </a:rPr>
              <a:t>Contact Information</a:t>
            </a:r>
            <a:endParaRPr lang="en-US" altLang="ko-KR" sz="1200" dirty="0">
              <a:solidFill>
                <a:prstClr val="black"/>
              </a:solidFill>
            </a:endParaRPr>
          </a:p>
          <a:p>
            <a:pPr lvl="0">
              <a:lnSpc>
                <a:spcPts val="4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r>
              <a:rPr lang="en-US" altLang="ko-KR" sz="1000" dirty="0">
                <a:solidFill>
                  <a:prstClr val="black"/>
                </a:solidFill>
                <a:latin typeface=""/>
              </a:rPr>
              <a:t>Website: </a:t>
            </a:r>
            <a:r>
              <a:rPr lang="en-US" altLang="ko-KR" sz="1000" dirty="0">
                <a:solidFill>
                  <a:prstClr val="black"/>
                </a:solidFill>
                <a:latin typeface=""/>
                <a:hlinkClick r:id="rId9"/>
              </a:rPr>
              <a:t>http://www.dayounetworks.co.kr</a:t>
            </a: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r>
              <a:rPr lang="en-US" altLang="ko-KR" sz="1000" dirty="0">
                <a:solidFill>
                  <a:prstClr val="black"/>
                </a:solidFill>
                <a:latin typeface=""/>
              </a:rPr>
              <a:t>E-mail : </a:t>
            </a:r>
            <a:r>
              <a:rPr lang="en-US" altLang="ko-KR" sz="1000" dirty="0" smtClean="0">
                <a:solidFill>
                  <a:prstClr val="black"/>
                </a:solidFill>
                <a:latin typeface=""/>
                <a:hlinkClick r:id="rId10"/>
              </a:rPr>
              <a:t>sales@dayounetworks.co.kr</a:t>
            </a:r>
            <a:r>
              <a:rPr lang="en-US" altLang="ko-KR" sz="1000" dirty="0" smtClean="0">
                <a:solidFill>
                  <a:prstClr val="black"/>
                </a:solidFill>
                <a:latin typeface=""/>
              </a:rPr>
              <a:t> </a:t>
            </a:r>
          </a:p>
          <a:p>
            <a:pPr lvl="0">
              <a:lnSpc>
                <a:spcPct val="90000"/>
              </a:lnSpc>
            </a:pPr>
            <a:endParaRPr lang="en-US" altLang="ko-KR" sz="1000" dirty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r>
              <a:rPr lang="en-US" altLang="ko-KR" sz="1000" b="1" dirty="0" smtClean="0">
                <a:solidFill>
                  <a:prstClr val="black"/>
                </a:solidFill>
                <a:latin typeface=""/>
              </a:rPr>
              <a:t>DAYOU NETWORKS</a:t>
            </a:r>
          </a:p>
          <a:p>
            <a:pPr lvl="0">
              <a:lnSpc>
                <a:spcPct val="90000"/>
              </a:lnSpc>
            </a:pPr>
            <a:r>
              <a:rPr lang="en-US" altLang="ko-KR" sz="800" dirty="0" smtClean="0">
                <a:solidFill>
                  <a:prstClr val="black"/>
                </a:solidFill>
              </a:rPr>
              <a:t>4F, 500-2, </a:t>
            </a:r>
            <a:r>
              <a:rPr lang="en-US" altLang="ko-KR" sz="800" dirty="0" err="1" smtClean="0">
                <a:solidFill>
                  <a:prstClr val="black"/>
                </a:solidFill>
              </a:rPr>
              <a:t>Sangdaewon</a:t>
            </a:r>
            <a:r>
              <a:rPr lang="en-US" altLang="ko-KR" sz="800" dirty="0" smtClean="0">
                <a:solidFill>
                  <a:prstClr val="black"/>
                </a:solidFill>
              </a:rPr>
              <a:t>-dong, </a:t>
            </a:r>
            <a:r>
              <a:rPr lang="en-US" altLang="ko-KR" sz="800" dirty="0" err="1" smtClean="0">
                <a:solidFill>
                  <a:prstClr val="black"/>
                </a:solidFill>
              </a:rPr>
              <a:t>Junwon-gu,Seognam-si</a:t>
            </a:r>
            <a:r>
              <a:rPr lang="en-US" altLang="ko-KR" sz="800" dirty="0" smtClean="0">
                <a:solidFill>
                  <a:prstClr val="black"/>
                </a:solidFill>
              </a:rPr>
              <a:t>,</a:t>
            </a:r>
          </a:p>
          <a:p>
            <a:pPr lvl="0">
              <a:lnSpc>
                <a:spcPct val="90000"/>
              </a:lnSpc>
            </a:pPr>
            <a:r>
              <a:rPr lang="en-US" altLang="ko-KR" sz="800" dirty="0" err="1" smtClean="0">
                <a:solidFill>
                  <a:prstClr val="black"/>
                </a:solidFill>
              </a:rPr>
              <a:t>Gyeongi</a:t>
            </a:r>
            <a:r>
              <a:rPr lang="en-US" altLang="ko-KR" sz="800" dirty="0" smtClean="0">
                <a:solidFill>
                  <a:prstClr val="black"/>
                </a:solidFill>
              </a:rPr>
              <a:t>-do, Korea (462-120)</a:t>
            </a:r>
          </a:p>
          <a:p>
            <a:pPr lvl="0">
              <a:lnSpc>
                <a:spcPct val="90000"/>
              </a:lnSpc>
            </a:pPr>
            <a:r>
              <a:rPr lang="en-US" altLang="ko-KR" sz="800" dirty="0" smtClean="0">
                <a:solidFill>
                  <a:prstClr val="black"/>
                </a:solidFill>
              </a:rPr>
              <a:t>Tel : +82 -31 737-7125 / FAX:+82-31-737-7100</a:t>
            </a:r>
          </a:p>
          <a:p>
            <a:pPr lvl="0">
              <a:lnSpc>
                <a:spcPct val="90000"/>
              </a:lnSpc>
            </a:pPr>
            <a:endParaRPr lang="en-US" altLang="ko-KR" sz="800" dirty="0" smtClean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</a:pPr>
            <a:endParaRPr lang="en-US" altLang="ko-KR" sz="8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</a:pPr>
            <a:endParaRPr lang="en-US" altLang="ko-KR" sz="1000" dirty="0" smtClean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endParaRPr lang="en-US" altLang="ko-KR" sz="1000" dirty="0" smtClean="0">
              <a:solidFill>
                <a:prstClr val="black"/>
              </a:solidFill>
              <a:latin typeface=""/>
            </a:endParaRPr>
          </a:p>
          <a:p>
            <a:pPr lvl="0">
              <a:lnSpc>
                <a:spcPct val="90000"/>
              </a:lnSpc>
            </a:pPr>
            <a:r>
              <a:rPr lang="en-US" altLang="ko-KR" sz="1000" dirty="0" smtClean="0">
                <a:solidFill>
                  <a:prstClr val="black"/>
                </a:solidFill>
                <a:latin typeface=""/>
              </a:rPr>
              <a:t> </a:t>
            </a:r>
            <a:endParaRPr lang="en-US" altLang="ko-KR" sz="1000" dirty="0">
              <a:solidFill>
                <a:prstClr val="black"/>
              </a:solidFill>
              <a:latin typeface="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4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56295798"/>
              </p:ext>
            </p:extLst>
          </p:nvPr>
        </p:nvGraphicFramePr>
        <p:xfrm>
          <a:off x="244773" y="3839876"/>
          <a:ext cx="6334125" cy="1552575"/>
        </p:xfrm>
        <a:graphic>
          <a:graphicData uri="http://schemas.openxmlformats.org/presentationml/2006/ole">
            <p:oleObj spid="_x0000_s34841" name="Visio" r:id="rId11" imgW="13207937" imgH="3417089" progId="">
              <p:embed/>
            </p:oleObj>
          </a:graphicData>
        </a:graphic>
      </p:graphicFrame>
      <p:sp>
        <p:nvSpPr>
          <p:cNvPr id="3" name="직사각형 2"/>
          <p:cNvSpPr/>
          <p:nvPr/>
        </p:nvSpPr>
        <p:spPr>
          <a:xfrm>
            <a:off x="198396" y="4502581"/>
            <a:ext cx="65274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b="1" dirty="0">
                <a:solidFill>
                  <a:srgbClr val="000000"/>
                </a:solidFill>
                <a:latin typeface="Segoe UI" pitchFamily="34" charset="0"/>
              </a:rPr>
              <a:t>FRONT</a:t>
            </a:r>
            <a:endParaRPr lang="en-US" altLang="ko-KR" sz="1100" dirty="0">
              <a:solidFill>
                <a:srgbClr val="000000"/>
              </a:solidFill>
              <a:latin typeface="Segoe UI" pitchFamily="34" charset="0"/>
            </a:endParaRPr>
          </a:p>
        </p:txBody>
      </p:sp>
      <p:sp>
        <p:nvSpPr>
          <p:cNvPr id="52" name="직사각형 69"/>
          <p:cNvSpPr>
            <a:spLocks noChangeArrowheads="1"/>
          </p:cNvSpPr>
          <p:nvPr/>
        </p:nvSpPr>
        <p:spPr bwMode="auto">
          <a:xfrm>
            <a:off x="980545" y="4331237"/>
            <a:ext cx="228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96950"/>
            <a:r>
              <a:rPr kumimoji="0" lang="en-US" altLang="ko-KR" sz="6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</a:p>
        </p:txBody>
      </p:sp>
      <p:sp>
        <p:nvSpPr>
          <p:cNvPr id="55" name="직사각형 69"/>
          <p:cNvSpPr>
            <a:spLocks noChangeArrowheads="1"/>
          </p:cNvSpPr>
          <p:nvPr/>
        </p:nvSpPr>
        <p:spPr bwMode="auto">
          <a:xfrm>
            <a:off x="2340427" y="4330661"/>
            <a:ext cx="228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96950"/>
            <a:r>
              <a:rPr kumimoji="0" lang="en-US" altLang="ko-KR" sz="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kumimoji="0" lang="en-US" altLang="ko-KR" sz="6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직사각형 69"/>
          <p:cNvSpPr>
            <a:spLocks noChangeArrowheads="1"/>
          </p:cNvSpPr>
          <p:nvPr/>
        </p:nvSpPr>
        <p:spPr bwMode="auto">
          <a:xfrm>
            <a:off x="4024105" y="4330661"/>
            <a:ext cx="228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96950"/>
            <a:r>
              <a:rPr kumimoji="0" lang="en-US" altLang="ko-KR" sz="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kumimoji="0" lang="en-US" altLang="ko-KR" sz="6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69"/>
          <p:cNvSpPr>
            <a:spLocks noChangeArrowheads="1"/>
          </p:cNvSpPr>
          <p:nvPr/>
        </p:nvSpPr>
        <p:spPr bwMode="auto">
          <a:xfrm>
            <a:off x="5504507" y="6563332"/>
            <a:ext cx="228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96950"/>
            <a:r>
              <a:rPr kumimoji="0" lang="en-US" altLang="ko-KR" sz="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endParaRPr kumimoji="0" lang="en-US" altLang="ko-KR" sz="6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8" name="직사각형 69"/>
          <p:cNvSpPr>
            <a:spLocks noChangeArrowheads="1"/>
          </p:cNvSpPr>
          <p:nvPr/>
        </p:nvSpPr>
        <p:spPr bwMode="auto">
          <a:xfrm>
            <a:off x="5195747" y="4298350"/>
            <a:ext cx="209959" cy="18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96950"/>
            <a:r>
              <a:rPr kumimoji="0" lang="en-US" altLang="ko-KR" sz="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endParaRPr kumimoji="0" lang="en-US" altLang="ko-KR" sz="6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69"/>
          <p:cNvSpPr>
            <a:spLocks noChangeArrowheads="1"/>
          </p:cNvSpPr>
          <p:nvPr/>
        </p:nvSpPr>
        <p:spPr bwMode="auto">
          <a:xfrm>
            <a:off x="5762365" y="6557996"/>
            <a:ext cx="228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96950"/>
            <a:r>
              <a:rPr kumimoji="0" lang="en-US" altLang="ko-KR" sz="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kumimoji="0" lang="en-US" altLang="ko-KR" sz="6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직사각형 69"/>
          <p:cNvSpPr>
            <a:spLocks noChangeArrowheads="1"/>
          </p:cNvSpPr>
          <p:nvPr/>
        </p:nvSpPr>
        <p:spPr bwMode="auto">
          <a:xfrm>
            <a:off x="6299327" y="6549528"/>
            <a:ext cx="2286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96950"/>
            <a:r>
              <a:rPr kumimoji="0" lang="en-US" altLang="ko-KR" sz="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endParaRPr kumimoji="0" lang="en-US" altLang="ko-KR" sz="6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1" name="직선 화살표 연결선 60"/>
          <p:cNvCxnSpPr/>
          <p:nvPr/>
        </p:nvCxnSpPr>
        <p:spPr>
          <a:xfrm>
            <a:off x="1094845" y="4607972"/>
            <a:ext cx="0" cy="3701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화살표 연결선 65"/>
          <p:cNvCxnSpPr/>
          <p:nvPr/>
        </p:nvCxnSpPr>
        <p:spPr>
          <a:xfrm flipH="1">
            <a:off x="1707113" y="4522463"/>
            <a:ext cx="408031" cy="4939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화살표 연결선 70"/>
          <p:cNvCxnSpPr/>
          <p:nvPr/>
        </p:nvCxnSpPr>
        <p:spPr>
          <a:xfrm>
            <a:off x="4138405" y="4502581"/>
            <a:ext cx="0" cy="3701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화살표 연결선 71"/>
          <p:cNvCxnSpPr/>
          <p:nvPr/>
        </p:nvCxnSpPr>
        <p:spPr>
          <a:xfrm>
            <a:off x="5321035" y="4547963"/>
            <a:ext cx="0" cy="3701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화살표 연결선 72"/>
          <p:cNvCxnSpPr/>
          <p:nvPr/>
        </p:nvCxnSpPr>
        <p:spPr>
          <a:xfrm>
            <a:off x="2754675" y="4566140"/>
            <a:ext cx="487246" cy="3682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화살표 연결선 78"/>
          <p:cNvCxnSpPr/>
          <p:nvPr/>
        </p:nvCxnSpPr>
        <p:spPr>
          <a:xfrm flipV="1">
            <a:off x="5627890" y="6102972"/>
            <a:ext cx="0" cy="4333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화살표 연결선 79"/>
          <p:cNvCxnSpPr/>
          <p:nvPr/>
        </p:nvCxnSpPr>
        <p:spPr>
          <a:xfrm flipV="1">
            <a:off x="5876665" y="6087206"/>
            <a:ext cx="0" cy="4333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화살표 연결선 80"/>
          <p:cNvCxnSpPr/>
          <p:nvPr/>
        </p:nvCxnSpPr>
        <p:spPr>
          <a:xfrm flipV="1">
            <a:off x="6413627" y="6077184"/>
            <a:ext cx="0" cy="4333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화살표 연결선 81"/>
          <p:cNvCxnSpPr/>
          <p:nvPr/>
        </p:nvCxnSpPr>
        <p:spPr>
          <a:xfrm flipH="1">
            <a:off x="2438810" y="4514811"/>
            <a:ext cx="12501" cy="4939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직사각형 76"/>
          <p:cNvSpPr>
            <a:spLocks noChangeArrowheads="1"/>
          </p:cNvSpPr>
          <p:nvPr/>
        </p:nvSpPr>
        <p:spPr bwMode="auto">
          <a:xfrm>
            <a:off x="221661" y="5433227"/>
            <a:ext cx="54213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100" b="1" dirty="0">
                <a:solidFill>
                  <a:srgbClr val="000000"/>
                </a:solidFill>
                <a:latin typeface="Segoe UI" pitchFamily="34" charset="0"/>
              </a:rPr>
              <a:t>REAR</a:t>
            </a:r>
            <a:endParaRPr kumimoji="0" lang="en-US" altLang="ko-KR" sz="1100" dirty="0">
              <a:solidFill>
                <a:srgbClr val="000000"/>
              </a:solidFill>
              <a:latin typeface="Segoe UI" pitchFamily="34" charset="0"/>
            </a:endParaRPr>
          </a:p>
        </p:txBody>
      </p:sp>
      <p:pic>
        <p:nvPicPr>
          <p:cNvPr id="85" name="그림 28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6106" y="6888798"/>
            <a:ext cx="6331247" cy="46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" name="직사각형 32"/>
          <p:cNvSpPr>
            <a:spLocks noChangeArrowheads="1"/>
          </p:cNvSpPr>
          <p:nvPr/>
        </p:nvSpPr>
        <p:spPr bwMode="auto">
          <a:xfrm>
            <a:off x="361236" y="6912240"/>
            <a:ext cx="342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1. RJ45 port of  Console</a:t>
            </a:r>
          </a:p>
          <a:p>
            <a:pPr latinLnBrk="0"/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2. </a:t>
            </a:r>
            <a:r>
              <a:rPr kumimoji="0" lang="en-US" altLang="ko-KR" sz="600" b="1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100/1000Base-X Ethernet </a:t>
            </a:r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Ports (1~24</a:t>
            </a:r>
            <a:r>
              <a:rPr kumimoji="0" lang="en-US" altLang="ko-KR" sz="600" b="1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) </a:t>
            </a:r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ports</a:t>
            </a:r>
          </a:p>
          <a:p>
            <a:pPr latinLnBrk="0"/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3. </a:t>
            </a:r>
            <a:r>
              <a:rPr kumimoji="0" lang="en-US" altLang="ko-KR" sz="600" b="1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100/1000Base-T Ethernet </a:t>
            </a:r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(1~4) </a:t>
            </a:r>
            <a:r>
              <a:rPr kumimoji="0" lang="en-US" altLang="ko-KR" sz="600" b="1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ports(combo)</a:t>
            </a:r>
          </a:p>
          <a:p>
            <a:pPr latinLnBrk="0"/>
            <a:r>
              <a:rPr kumimoji="0" lang="en-US" altLang="ko-KR" sz="600" b="1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4. Uplink module</a:t>
            </a:r>
            <a:endParaRPr kumimoji="0" lang="ko-KR" altLang="en-US" sz="600" b="1" dirty="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7" name="직사각형 34"/>
          <p:cNvSpPr>
            <a:spLocks noChangeArrowheads="1"/>
          </p:cNvSpPr>
          <p:nvPr/>
        </p:nvSpPr>
        <p:spPr bwMode="auto">
          <a:xfrm>
            <a:off x="3501733" y="6920178"/>
            <a:ext cx="3429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en-US" altLang="ko-KR" sz="600" b="1" dirty="0" smtClean="0">
                <a:solidFill>
                  <a:srgbClr val="000000"/>
                </a:solidFill>
                <a:latin typeface="Segoe UI" pitchFamily="34" charset="0"/>
              </a:rPr>
              <a:t>5. </a:t>
            </a:r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</a:rPr>
              <a:t>Electrical Power Input : AC Power 110 VAC ~ 220VAC Free Voltage</a:t>
            </a:r>
          </a:p>
          <a:p>
            <a:pPr latinLnBrk="0"/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</a:rPr>
              <a:t>6</a:t>
            </a:r>
            <a:r>
              <a:rPr kumimoji="0" lang="en-US" altLang="ko-KR" sz="600" b="1" dirty="0" smtClean="0">
                <a:solidFill>
                  <a:srgbClr val="000000"/>
                </a:solidFill>
                <a:latin typeface="Segoe UI" pitchFamily="34" charset="0"/>
              </a:rPr>
              <a:t>. </a:t>
            </a:r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</a:rPr>
              <a:t>Power Switch</a:t>
            </a:r>
          </a:p>
          <a:p>
            <a:pPr latinLnBrk="0"/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</a:rPr>
              <a:t>7</a:t>
            </a:r>
            <a:r>
              <a:rPr kumimoji="0" lang="en-US" altLang="ko-KR" sz="600" b="1" dirty="0" smtClean="0">
                <a:solidFill>
                  <a:srgbClr val="000000"/>
                </a:solidFill>
                <a:latin typeface="Segoe UI" pitchFamily="34" charset="0"/>
              </a:rPr>
              <a:t>. </a:t>
            </a:r>
            <a:r>
              <a:rPr kumimoji="0" lang="en-US" altLang="ko-KR" sz="600" b="1" dirty="0">
                <a:solidFill>
                  <a:srgbClr val="000000"/>
                </a:solidFill>
                <a:latin typeface="Segoe UI" pitchFamily="34" charset="0"/>
              </a:rPr>
              <a:t>Earth Terminal</a:t>
            </a:r>
            <a:endParaRPr kumimoji="0" lang="ko-KR" altLang="en-US" sz="600" b="1" dirty="0">
              <a:solidFill>
                <a:srgbClr val="000000"/>
              </a:solidFill>
              <a:latin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7485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C0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Welcome to PowerPoint_TP102923943" id="{B7BD5452-C074-4907-9B99-F9409E699835}" vid="{0936D03B-FA15-4A45-B128-C663FDDCABB4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3473</TotalTime>
  <Words>674</Words>
  <Application>Microsoft Office PowerPoint</Application>
  <PresentationFormat>A4 용지(210x297mm)</PresentationFormat>
  <Paragraphs>144</Paragraphs>
  <Slides>2</Slides>
  <Notes>2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4" baseType="lpstr">
      <vt:lpstr>WelcomeDoc</vt:lpstr>
      <vt:lpstr>Visio</vt:lpstr>
      <vt:lpstr>슬라이드 1</vt:lpstr>
      <vt:lpstr>슬라이드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DAYOU</dc:creator>
  <cp:lastModifiedBy>안호</cp:lastModifiedBy>
  <cp:revision>115</cp:revision>
  <cp:lastPrinted>2013-08-02T02:21:58Z</cp:lastPrinted>
  <dcterms:created xsi:type="dcterms:W3CDTF">2013-04-22T06:54:54Z</dcterms:created>
  <dcterms:modified xsi:type="dcterms:W3CDTF">2013-09-26T23:58:13Z</dcterms:modified>
</cp:coreProperties>
</file>